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6" r:id="rId4"/>
    <p:sldId id="289" r:id="rId5"/>
    <p:sldId id="287" r:id="rId6"/>
    <p:sldId id="288" r:id="rId7"/>
    <p:sldId id="283" r:id="rId8"/>
    <p:sldId id="290" r:id="rId9"/>
    <p:sldId id="284" r:id="rId10"/>
    <p:sldId id="285" r:id="rId11"/>
    <p:sldId id="262" r:id="rId12"/>
    <p:sldId id="264" r:id="rId13"/>
    <p:sldId id="291" r:id="rId14"/>
    <p:sldId id="293" r:id="rId15"/>
    <p:sldId id="297" r:id="rId16"/>
    <p:sldId id="298" r:id="rId17"/>
    <p:sldId id="292" r:id="rId18"/>
    <p:sldId id="300" r:id="rId19"/>
    <p:sldId id="301" r:id="rId20"/>
    <p:sldId id="303" r:id="rId21"/>
    <p:sldId id="299" r:id="rId22"/>
    <p:sldId id="304" r:id="rId23"/>
    <p:sldId id="302" r:id="rId24"/>
    <p:sldId id="306" r:id="rId25"/>
    <p:sldId id="265" r:id="rId26"/>
    <p:sldId id="295" r:id="rId27"/>
    <p:sldId id="296" r:id="rId28"/>
    <p:sldId id="266" r:id="rId29"/>
    <p:sldId id="294" r:id="rId30"/>
    <p:sldId id="305" r:id="rId31"/>
    <p:sldId id="276" r:id="rId32"/>
    <p:sldId id="280" r:id="rId3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80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651B-8ADA-3D44-954C-D1BDF88BD80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CCE016F-D4A0-894B-99D9-95EB67AFF593}">
      <dgm:prSet phldrT="[Text]"/>
      <dgm:spPr/>
      <dgm:t>
        <a:bodyPr/>
        <a:lstStyle/>
        <a:p>
          <a:r>
            <a:rPr lang="en-US" dirty="0"/>
            <a:t>Acquire</a:t>
          </a:r>
        </a:p>
      </dgm:t>
    </dgm:pt>
    <dgm:pt modelId="{4802A2CD-039B-4A49-A595-3D93C1447D30}" type="parTrans" cxnId="{0F15BBA4-C41C-6746-AC91-B8375800D829}">
      <dgm:prSet/>
      <dgm:spPr/>
      <dgm:t>
        <a:bodyPr/>
        <a:lstStyle/>
        <a:p>
          <a:endParaRPr lang="en-US"/>
        </a:p>
      </dgm:t>
    </dgm:pt>
    <dgm:pt modelId="{66674C0F-94E6-1D4D-9606-8C68B5A036C3}" type="sibTrans" cxnId="{0F15BBA4-C41C-6746-AC91-B8375800D829}">
      <dgm:prSet/>
      <dgm:spPr/>
      <dgm:t>
        <a:bodyPr/>
        <a:lstStyle/>
        <a:p>
          <a:endParaRPr lang="en-US"/>
        </a:p>
      </dgm:t>
    </dgm:pt>
    <dgm:pt modelId="{E2513F7D-3D2C-A84A-88BE-7FF4358CB56F}">
      <dgm:prSet phldrT="[Text]"/>
      <dgm:spPr/>
      <dgm:t>
        <a:bodyPr/>
        <a:lstStyle/>
        <a:p>
          <a:r>
            <a:rPr lang="en-US" dirty="0"/>
            <a:t>Preprocess</a:t>
          </a:r>
        </a:p>
      </dgm:t>
    </dgm:pt>
    <dgm:pt modelId="{8E98A66F-689A-2E45-966A-36A42973E502}" type="parTrans" cxnId="{E8C3AD89-AA4D-2D44-BDD0-1D52AB9AA54B}">
      <dgm:prSet/>
      <dgm:spPr/>
      <dgm:t>
        <a:bodyPr/>
        <a:lstStyle/>
        <a:p>
          <a:endParaRPr lang="en-US"/>
        </a:p>
      </dgm:t>
    </dgm:pt>
    <dgm:pt modelId="{B486A107-6749-8D4C-BC72-03A6788958F4}" type="sibTrans" cxnId="{E8C3AD89-AA4D-2D44-BDD0-1D52AB9AA54B}">
      <dgm:prSet/>
      <dgm:spPr/>
      <dgm:t>
        <a:bodyPr/>
        <a:lstStyle/>
        <a:p>
          <a:endParaRPr lang="en-US"/>
        </a:p>
      </dgm:t>
    </dgm:pt>
    <dgm:pt modelId="{9ADD1B61-A9E5-1F4A-81AE-1814CD662236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EBE421EE-03D0-6F4A-A65D-313D7CDBDB98}" type="parTrans" cxnId="{6E133EFA-FA59-B947-AEAC-10AAFDA809E3}">
      <dgm:prSet/>
      <dgm:spPr/>
      <dgm:t>
        <a:bodyPr/>
        <a:lstStyle/>
        <a:p>
          <a:endParaRPr lang="en-US"/>
        </a:p>
      </dgm:t>
    </dgm:pt>
    <dgm:pt modelId="{0987C08E-17B0-F247-96CD-C499C76D8258}" type="sibTrans" cxnId="{6E133EFA-FA59-B947-AEAC-10AAFDA809E3}">
      <dgm:prSet/>
      <dgm:spPr/>
      <dgm:t>
        <a:bodyPr/>
        <a:lstStyle/>
        <a:p>
          <a:endParaRPr lang="en-US"/>
        </a:p>
      </dgm:t>
    </dgm:pt>
    <dgm:pt modelId="{4F8F806D-8D5F-C54A-A54D-6CCA59BD5A3F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071A062F-2854-0046-97F0-465011C2B4DC}" type="parTrans" cxnId="{6DC09BEE-9CCD-6F41-A0FB-27F6D2253A9C}">
      <dgm:prSet/>
      <dgm:spPr/>
      <dgm:t>
        <a:bodyPr/>
        <a:lstStyle/>
        <a:p>
          <a:endParaRPr lang="en-US"/>
        </a:p>
      </dgm:t>
    </dgm:pt>
    <dgm:pt modelId="{334BEB6A-DD0A-A64A-B0CE-E5BD292BAEE7}" type="sibTrans" cxnId="{6DC09BEE-9CCD-6F41-A0FB-27F6D2253A9C}">
      <dgm:prSet/>
      <dgm:spPr/>
      <dgm:t>
        <a:bodyPr/>
        <a:lstStyle/>
        <a:p>
          <a:endParaRPr lang="en-US"/>
        </a:p>
      </dgm:t>
    </dgm:pt>
    <dgm:pt modelId="{5F6295AB-24B6-C14A-AF6C-DFE7AE52F91A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ED635AC6-7925-704B-BBFD-2B620B6522E4}" type="parTrans" cxnId="{1F9E3E65-BB1A-BD43-869F-F0B0A6139342}">
      <dgm:prSet/>
      <dgm:spPr/>
      <dgm:t>
        <a:bodyPr/>
        <a:lstStyle/>
        <a:p>
          <a:endParaRPr lang="en-US"/>
        </a:p>
      </dgm:t>
    </dgm:pt>
    <dgm:pt modelId="{35C1AD1E-7499-2443-AB7C-F7730233C609}" type="sibTrans" cxnId="{1F9E3E65-BB1A-BD43-869F-F0B0A6139342}">
      <dgm:prSet/>
      <dgm:spPr/>
      <dgm:t>
        <a:bodyPr/>
        <a:lstStyle/>
        <a:p>
          <a:endParaRPr lang="en-US"/>
        </a:p>
      </dgm:t>
    </dgm:pt>
    <dgm:pt modelId="{B0D2EEDC-BF75-904C-9D32-61924655F82B}" type="pres">
      <dgm:prSet presAssocID="{E1AA651B-8ADA-3D44-954C-D1BDF88BD80D}" presName="CompostProcess" presStyleCnt="0">
        <dgm:presLayoutVars>
          <dgm:dir/>
          <dgm:resizeHandles val="exact"/>
        </dgm:presLayoutVars>
      </dgm:prSet>
      <dgm:spPr/>
    </dgm:pt>
    <dgm:pt modelId="{6873269B-F34F-0543-82EA-F711CF25AD62}" type="pres">
      <dgm:prSet presAssocID="{E1AA651B-8ADA-3D44-954C-D1BDF88BD80D}" presName="arrow" presStyleLbl="bgShp" presStyleIdx="0" presStyleCnt="1"/>
      <dgm:spPr/>
    </dgm:pt>
    <dgm:pt modelId="{D9426378-3907-494B-B253-C4C3F4EB414D}" type="pres">
      <dgm:prSet presAssocID="{E1AA651B-8ADA-3D44-954C-D1BDF88BD80D}" presName="linearProcess" presStyleCnt="0"/>
      <dgm:spPr/>
    </dgm:pt>
    <dgm:pt modelId="{F32F5B53-4B69-A641-ADF2-297582AF875B}" type="pres">
      <dgm:prSet presAssocID="{CCCE016F-D4A0-894B-99D9-95EB67AFF593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FEADC-B58B-DF44-B94F-5B1F3B1FB1B2}" type="pres">
      <dgm:prSet presAssocID="{66674C0F-94E6-1D4D-9606-8C68B5A036C3}" presName="sibTrans" presStyleCnt="0"/>
      <dgm:spPr/>
    </dgm:pt>
    <dgm:pt modelId="{FC6AA2F0-642F-9043-9BFC-56DC64287601}" type="pres">
      <dgm:prSet presAssocID="{E2513F7D-3D2C-A84A-88BE-7FF4358CB56F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DB3DF-6413-FB4B-8F52-DDE96B29781A}" type="pres">
      <dgm:prSet presAssocID="{B486A107-6749-8D4C-BC72-03A6788958F4}" presName="sibTrans" presStyleCnt="0"/>
      <dgm:spPr/>
    </dgm:pt>
    <dgm:pt modelId="{6924DB46-56B7-B74B-9E22-EFB24E6DA215}" type="pres">
      <dgm:prSet presAssocID="{9ADD1B61-A9E5-1F4A-81AE-1814CD66223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1D8A1-7011-3D4A-B531-8A14F23175B4}" type="pres">
      <dgm:prSet presAssocID="{0987C08E-17B0-F247-96CD-C499C76D8258}" presName="sibTrans" presStyleCnt="0"/>
      <dgm:spPr/>
    </dgm:pt>
    <dgm:pt modelId="{70F4559F-0B27-AC44-9F02-D6D3BA79E5DC}" type="pres">
      <dgm:prSet presAssocID="{4F8F806D-8D5F-C54A-A54D-6CCA59BD5A3F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E03B0-64AA-324D-8038-B2A77E35441A}" type="pres">
      <dgm:prSet presAssocID="{334BEB6A-DD0A-A64A-B0CE-E5BD292BAEE7}" presName="sibTrans" presStyleCnt="0"/>
      <dgm:spPr/>
    </dgm:pt>
    <dgm:pt modelId="{CF235F6C-6CE0-8D4C-A64F-17B56819DC98}" type="pres">
      <dgm:prSet presAssocID="{5F6295AB-24B6-C14A-AF6C-DFE7AE52F91A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379CD9-F065-9945-8A3B-34A2E4761876}" type="presOf" srcId="{E2513F7D-3D2C-A84A-88BE-7FF4358CB56F}" destId="{FC6AA2F0-642F-9043-9BFC-56DC64287601}" srcOrd="0" destOrd="0" presId="urn:microsoft.com/office/officeart/2005/8/layout/hProcess9"/>
    <dgm:cxn modelId="{EF2E7ACF-5E38-8F4C-8463-FFF3FA495014}" type="presOf" srcId="{5F6295AB-24B6-C14A-AF6C-DFE7AE52F91A}" destId="{CF235F6C-6CE0-8D4C-A64F-17B56819DC98}" srcOrd="0" destOrd="0" presId="urn:microsoft.com/office/officeart/2005/8/layout/hProcess9"/>
    <dgm:cxn modelId="{0F15BBA4-C41C-6746-AC91-B8375800D829}" srcId="{E1AA651B-8ADA-3D44-954C-D1BDF88BD80D}" destId="{CCCE016F-D4A0-894B-99D9-95EB67AFF593}" srcOrd="0" destOrd="0" parTransId="{4802A2CD-039B-4A49-A595-3D93C1447D30}" sibTransId="{66674C0F-94E6-1D4D-9606-8C68B5A036C3}"/>
    <dgm:cxn modelId="{E8C3AD89-AA4D-2D44-BDD0-1D52AB9AA54B}" srcId="{E1AA651B-8ADA-3D44-954C-D1BDF88BD80D}" destId="{E2513F7D-3D2C-A84A-88BE-7FF4358CB56F}" srcOrd="1" destOrd="0" parTransId="{8E98A66F-689A-2E45-966A-36A42973E502}" sibTransId="{B486A107-6749-8D4C-BC72-03A6788958F4}"/>
    <dgm:cxn modelId="{6E133EFA-FA59-B947-AEAC-10AAFDA809E3}" srcId="{E1AA651B-8ADA-3D44-954C-D1BDF88BD80D}" destId="{9ADD1B61-A9E5-1F4A-81AE-1814CD662236}" srcOrd="2" destOrd="0" parTransId="{EBE421EE-03D0-6F4A-A65D-313D7CDBDB98}" sibTransId="{0987C08E-17B0-F247-96CD-C499C76D8258}"/>
    <dgm:cxn modelId="{6DC09BEE-9CCD-6F41-A0FB-27F6D2253A9C}" srcId="{E1AA651B-8ADA-3D44-954C-D1BDF88BD80D}" destId="{4F8F806D-8D5F-C54A-A54D-6CCA59BD5A3F}" srcOrd="3" destOrd="0" parTransId="{071A062F-2854-0046-97F0-465011C2B4DC}" sibTransId="{334BEB6A-DD0A-A64A-B0CE-E5BD292BAEE7}"/>
    <dgm:cxn modelId="{A7F7589A-2CAA-1848-83BE-8C708B6E054A}" type="presOf" srcId="{CCCE016F-D4A0-894B-99D9-95EB67AFF593}" destId="{F32F5B53-4B69-A641-ADF2-297582AF875B}" srcOrd="0" destOrd="0" presId="urn:microsoft.com/office/officeart/2005/8/layout/hProcess9"/>
    <dgm:cxn modelId="{1F9E3E65-BB1A-BD43-869F-F0B0A6139342}" srcId="{E1AA651B-8ADA-3D44-954C-D1BDF88BD80D}" destId="{5F6295AB-24B6-C14A-AF6C-DFE7AE52F91A}" srcOrd="4" destOrd="0" parTransId="{ED635AC6-7925-704B-BBFD-2B620B6522E4}" sibTransId="{35C1AD1E-7499-2443-AB7C-F7730233C609}"/>
    <dgm:cxn modelId="{CC0BDC3F-DFD3-5447-8BA8-79FCAC252241}" type="presOf" srcId="{9ADD1B61-A9E5-1F4A-81AE-1814CD662236}" destId="{6924DB46-56B7-B74B-9E22-EFB24E6DA215}" srcOrd="0" destOrd="0" presId="urn:microsoft.com/office/officeart/2005/8/layout/hProcess9"/>
    <dgm:cxn modelId="{26FBA1DB-C23A-1742-86DF-9E1394DCD1C4}" type="presOf" srcId="{4F8F806D-8D5F-C54A-A54D-6CCA59BD5A3F}" destId="{70F4559F-0B27-AC44-9F02-D6D3BA79E5DC}" srcOrd="0" destOrd="0" presId="urn:microsoft.com/office/officeart/2005/8/layout/hProcess9"/>
    <dgm:cxn modelId="{F6E9D871-7501-C249-9104-2A1F6ABC9B68}" type="presOf" srcId="{E1AA651B-8ADA-3D44-954C-D1BDF88BD80D}" destId="{B0D2EEDC-BF75-904C-9D32-61924655F82B}" srcOrd="0" destOrd="0" presId="urn:microsoft.com/office/officeart/2005/8/layout/hProcess9"/>
    <dgm:cxn modelId="{63EDB18D-579E-C241-A935-4D6BE59ABFAA}" type="presParOf" srcId="{B0D2EEDC-BF75-904C-9D32-61924655F82B}" destId="{6873269B-F34F-0543-82EA-F711CF25AD62}" srcOrd="0" destOrd="0" presId="urn:microsoft.com/office/officeart/2005/8/layout/hProcess9"/>
    <dgm:cxn modelId="{91DA9780-86F7-824A-B401-D97B2F5211E8}" type="presParOf" srcId="{B0D2EEDC-BF75-904C-9D32-61924655F82B}" destId="{D9426378-3907-494B-B253-C4C3F4EB414D}" srcOrd="1" destOrd="0" presId="urn:microsoft.com/office/officeart/2005/8/layout/hProcess9"/>
    <dgm:cxn modelId="{C8E9C422-C73A-1C4C-A42E-7746695F7727}" type="presParOf" srcId="{D9426378-3907-494B-B253-C4C3F4EB414D}" destId="{F32F5B53-4B69-A641-ADF2-297582AF875B}" srcOrd="0" destOrd="0" presId="urn:microsoft.com/office/officeart/2005/8/layout/hProcess9"/>
    <dgm:cxn modelId="{A243FD55-DD8A-7C49-9827-0F5183BA6E34}" type="presParOf" srcId="{D9426378-3907-494B-B253-C4C3F4EB414D}" destId="{71FFEADC-B58B-DF44-B94F-5B1F3B1FB1B2}" srcOrd="1" destOrd="0" presId="urn:microsoft.com/office/officeart/2005/8/layout/hProcess9"/>
    <dgm:cxn modelId="{743AFD30-9024-3F4F-B6F5-89592C76793A}" type="presParOf" srcId="{D9426378-3907-494B-B253-C4C3F4EB414D}" destId="{FC6AA2F0-642F-9043-9BFC-56DC64287601}" srcOrd="2" destOrd="0" presId="urn:microsoft.com/office/officeart/2005/8/layout/hProcess9"/>
    <dgm:cxn modelId="{84327E00-D8B7-DB48-9241-7C077DC424F8}" type="presParOf" srcId="{D9426378-3907-494B-B253-C4C3F4EB414D}" destId="{55DDB3DF-6413-FB4B-8F52-DDE96B29781A}" srcOrd="3" destOrd="0" presId="urn:microsoft.com/office/officeart/2005/8/layout/hProcess9"/>
    <dgm:cxn modelId="{28D60C89-9764-3544-A929-C70580AB699C}" type="presParOf" srcId="{D9426378-3907-494B-B253-C4C3F4EB414D}" destId="{6924DB46-56B7-B74B-9E22-EFB24E6DA215}" srcOrd="4" destOrd="0" presId="urn:microsoft.com/office/officeart/2005/8/layout/hProcess9"/>
    <dgm:cxn modelId="{94FC4296-1F79-C340-834D-B6F9A6365B4E}" type="presParOf" srcId="{D9426378-3907-494B-B253-C4C3F4EB414D}" destId="{7241D8A1-7011-3D4A-B531-8A14F23175B4}" srcOrd="5" destOrd="0" presId="urn:microsoft.com/office/officeart/2005/8/layout/hProcess9"/>
    <dgm:cxn modelId="{7B2EE093-A5A1-4C4A-AF62-5C8F18F69450}" type="presParOf" srcId="{D9426378-3907-494B-B253-C4C3F4EB414D}" destId="{70F4559F-0B27-AC44-9F02-D6D3BA79E5DC}" srcOrd="6" destOrd="0" presId="urn:microsoft.com/office/officeart/2005/8/layout/hProcess9"/>
    <dgm:cxn modelId="{BD7AFD73-A507-8247-8432-3AAF4F0A2E80}" type="presParOf" srcId="{D9426378-3907-494B-B253-C4C3F4EB414D}" destId="{CEBE03B0-64AA-324D-8038-B2A77E35441A}" srcOrd="7" destOrd="0" presId="urn:microsoft.com/office/officeart/2005/8/layout/hProcess9"/>
    <dgm:cxn modelId="{47923001-6397-6143-BA4F-58244C9A05C5}" type="presParOf" srcId="{D9426378-3907-494B-B253-C4C3F4EB414D}" destId="{CF235F6C-6CE0-8D4C-A64F-17B56819DC9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3269B-F34F-0543-82EA-F711CF25AD62}">
      <dsp:nvSpPr>
        <dsp:cNvPr id="0" name=""/>
        <dsp:cNvSpPr/>
      </dsp:nvSpPr>
      <dsp:spPr>
        <a:xfrm>
          <a:off x="676274" y="0"/>
          <a:ext cx="7664450" cy="33909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2F5B53-4B69-A641-ADF2-297582AF875B}">
      <dsp:nvSpPr>
        <dsp:cNvPr id="0" name=""/>
        <dsp:cNvSpPr/>
      </dsp:nvSpPr>
      <dsp:spPr>
        <a:xfrm>
          <a:off x="3456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Acquire</a:t>
          </a:r>
        </a:p>
      </dsp:txBody>
      <dsp:txXfrm>
        <a:off x="69668" y="1083481"/>
        <a:ext cx="1514613" cy="1223936"/>
      </dsp:txXfrm>
    </dsp:sp>
    <dsp:sp modelId="{FC6AA2F0-642F-9043-9BFC-56DC64287601}">
      <dsp:nvSpPr>
        <dsp:cNvPr id="0" name=""/>
        <dsp:cNvSpPr/>
      </dsp:nvSpPr>
      <dsp:spPr>
        <a:xfrm>
          <a:off x="1844219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Preprocess</a:t>
          </a:r>
        </a:p>
      </dsp:txBody>
      <dsp:txXfrm>
        <a:off x="1910431" y="1083481"/>
        <a:ext cx="1514613" cy="1223936"/>
      </dsp:txXfrm>
    </dsp:sp>
    <dsp:sp modelId="{6924DB46-56B7-B74B-9E22-EFB24E6DA215}">
      <dsp:nvSpPr>
        <dsp:cNvPr id="0" name=""/>
        <dsp:cNvSpPr/>
      </dsp:nvSpPr>
      <dsp:spPr>
        <a:xfrm>
          <a:off x="3684981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Learn</a:t>
          </a:r>
        </a:p>
      </dsp:txBody>
      <dsp:txXfrm>
        <a:off x="3751193" y="1083481"/>
        <a:ext cx="1514613" cy="1223936"/>
      </dsp:txXfrm>
    </dsp:sp>
    <dsp:sp modelId="{70F4559F-0B27-AC44-9F02-D6D3BA79E5DC}">
      <dsp:nvSpPr>
        <dsp:cNvPr id="0" name=""/>
        <dsp:cNvSpPr/>
      </dsp:nvSpPr>
      <dsp:spPr>
        <a:xfrm>
          <a:off x="5525743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Evaluate</a:t>
          </a:r>
        </a:p>
      </dsp:txBody>
      <dsp:txXfrm>
        <a:off x="5591955" y="1083481"/>
        <a:ext cx="1514613" cy="1223936"/>
      </dsp:txXfrm>
    </dsp:sp>
    <dsp:sp modelId="{CF235F6C-6CE0-8D4C-A64F-17B56819DC98}">
      <dsp:nvSpPr>
        <dsp:cNvPr id="0" name=""/>
        <dsp:cNvSpPr/>
      </dsp:nvSpPr>
      <dsp:spPr>
        <a:xfrm>
          <a:off x="7366505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Predict</a:t>
          </a:r>
        </a:p>
      </dsp:txBody>
      <dsp:txXfrm>
        <a:off x="7432717" y="1083481"/>
        <a:ext cx="1514613" cy="122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AU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1</a:t>
            </a:r>
            <a:r>
              <a:rPr lang="en-AU" dirty="0"/>
              <a:t>c</a:t>
            </a:r>
            <a:r>
              <a:rPr dirty="0"/>
              <a:t> - </a:t>
            </a:r>
            <a:r>
              <a:rPr lang="en-AU" dirty="0"/>
              <a:t>Pandas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6429990"/>
              </p:ext>
            </p:extLst>
          </p:nvPr>
        </p:nvGraphicFramePr>
        <p:xfrm>
          <a:off x="203200" y="1409700"/>
          <a:ext cx="9017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err="1"/>
              <a:t>Modelling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801389109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62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Pandas (Python Data Analysis Library)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280511" y="1325562"/>
            <a:ext cx="5291932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Reads Excel, CSV, databases, HDF5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Efficient storage and retrieval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Some SQL-like selection, grouping tools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Summarises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Interpolates time series data</a:t>
            </a:r>
          </a:p>
        </p:txBody>
      </p:sp>
      <p:pic>
        <p:nvPicPr>
          <p:cNvPr id="3" name="Picture 2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86" y="1325562"/>
            <a:ext cx="2536128" cy="332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619" y="3310723"/>
            <a:ext cx="523879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p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ip install pandas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a</a:t>
            </a:r>
            <a:r>
              <a:rPr kumimoji="0" lang="en-US" sz="23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pt-get install python-pandas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u</a:t>
            </a:r>
            <a:r>
              <a:rPr kumimoji="0" lang="en-US" sz="23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se anaconda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571500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lnSpc>
                <a:spcPts val="2400"/>
              </a:lnSpc>
              <a:buClr>
                <a:srgbClr val="000000"/>
              </a:buClr>
              <a:buFont typeface="Lucida Grande"/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AU" dirty="0"/>
              <a:t>Pandas uses some hairy Python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39267"/>
              </p:ext>
            </p:extLst>
          </p:nvPr>
        </p:nvGraphicFramePr>
        <p:xfrm>
          <a:off x="114301" y="1259416"/>
          <a:ext cx="8407400" cy="3747771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0413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60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9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rgbClr val="000000"/>
                          </a:solidFill>
                        </a:rPr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Courier"/>
                          <a:cs typeface="Courier"/>
                        </a:rPr>
                        <a:t>a+b</a:t>
                      </a:r>
                      <a:endParaRPr lang="en-US" dirty="0">
                        <a:solidFill>
                          <a:schemeClr val="bg1"/>
                        </a:solidFill>
                        <a:latin typeface="Courier"/>
                        <a:cs typeface="Courier"/>
                      </a:endParaRP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a.__class__.__add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a[b]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getitem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a.b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getattr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a&lt;b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lt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which might or might not be 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Green tree python hair elast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8900"/>
            <a:ext cx="4181475" cy="27885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Types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74233"/>
              </p:ext>
            </p:extLst>
          </p:nvPr>
        </p:nvGraphicFramePr>
        <p:xfrm>
          <a:off x="379253" y="1038595"/>
          <a:ext cx="8894922" cy="3990605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1770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7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874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4565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Series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1-dimensional data</a:t>
                      </a:r>
                      <a:r>
                        <a:rPr lang="en-US" b="0" baseline="0" dirty="0">
                          <a:latin typeface="+mj-lt"/>
                        </a:rPr>
                        <a:t>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Series([1,2,3,4,5])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latin typeface="+mj-lt"/>
                        </a:rPr>
                        <a:t>DataFrame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Row-column data set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ourier"/>
                          <a:cs typeface="Courier"/>
                        </a:rPr>
                        <a:t>DataFrame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(data={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‘A’: series1,</a:t>
                      </a:r>
                    </a:p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  ‘B’: series2})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+mj-lt"/>
                        </a:rPr>
                        <a:t>Panel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+mj-lt"/>
                        </a:rPr>
                        <a:t>3-dimensional</a:t>
                      </a:r>
                      <a:r>
                        <a:rPr lang="en-US" b="0" baseline="0" dirty="0">
                          <a:latin typeface="+mj-lt"/>
                        </a:rPr>
                        <a:t> data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ourier"/>
                          <a:cs typeface="Courier"/>
                        </a:rPr>
                        <a:t>Panel(.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. . 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090" y="4122138"/>
            <a:ext cx="9129609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e.g.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import pandas as </a:t>
            </a:r>
            <a:r>
              <a:rPr lang="en-US" dirty="0" err="1">
                <a:latin typeface="Courier"/>
                <a:cs typeface="Courier"/>
              </a:rPr>
              <a:t>pd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s =  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pd.Series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([“Central”,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Chatswood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”, “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Redfern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”])</a:t>
            </a:r>
          </a:p>
        </p:txBody>
      </p:sp>
    </p:spTree>
    <p:extLst>
      <p:ext uri="{BB962C8B-B14F-4D97-AF65-F5344CB8AC3E}">
        <p14:creationId xmlns:p14="http://schemas.microsoft.com/office/powerpoint/2010/main" val="1679466661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405847" cy="4030980"/>
          </a:xfrm>
        </p:spPr>
        <p:txBody>
          <a:bodyPr/>
          <a:lstStyle/>
          <a:p>
            <a:r>
              <a:rPr lang="en-US" dirty="0"/>
              <a:t>Have an </a:t>
            </a:r>
            <a:r>
              <a:rPr lang="en-US" i="1" dirty="0"/>
              <a:t>index</a:t>
            </a:r>
          </a:p>
          <a:p>
            <a:pPr lvl="1"/>
            <a:r>
              <a:rPr lang="en-US" b="0" dirty="0"/>
              <a:t>Automatically created with [0,1,2…] unless index=… is used</a:t>
            </a:r>
          </a:p>
          <a:p>
            <a:pPr lvl="1"/>
            <a:r>
              <a:rPr lang="en-US" b="0" dirty="0"/>
              <a:t>The index doesn’t have to be numeric</a:t>
            </a:r>
          </a:p>
          <a:p>
            <a:r>
              <a:rPr lang="en-US" dirty="0"/>
              <a:t>Can be retrieved by index, index ranges</a:t>
            </a:r>
          </a:p>
          <a:p>
            <a:r>
              <a:rPr lang="en-US" dirty="0"/>
              <a:t>Can be added, multiplied, subtracted</a:t>
            </a:r>
          </a:p>
          <a:p>
            <a:pPr lvl="1"/>
            <a:r>
              <a:rPr lang="en-US" b="0" dirty="0"/>
              <a:t>Done by index</a:t>
            </a:r>
          </a:p>
          <a:p>
            <a:pPr lvl="1"/>
            <a:r>
              <a:rPr lang="en-US" b="0" dirty="0"/>
              <a:t>Copes with missing data</a:t>
            </a:r>
          </a:p>
          <a:p>
            <a:r>
              <a:rPr lang="en-US" dirty="0"/>
              <a:t>Can be compared against numbers</a:t>
            </a:r>
          </a:p>
          <a:p>
            <a:pPr lvl="1"/>
            <a:r>
              <a:rPr lang="en-US" b="0" dirty="0"/>
              <a:t>Returns a shorter Series</a:t>
            </a:r>
          </a:p>
          <a:p>
            <a:pPr lvl="1"/>
            <a:r>
              <a:rPr lang="en-US" b="0" dirty="0"/>
              <a:t>Which can be used as an index, or </a:t>
            </a:r>
            <a:r>
              <a:rPr lang="en-US" b="0" dirty="0" err="1"/>
              <a:t>bool’d</a:t>
            </a:r>
            <a:r>
              <a:rPr lang="en-US" b="0" dirty="0"/>
              <a:t> with &amp; and | </a:t>
            </a:r>
          </a:p>
          <a:p>
            <a:r>
              <a:rPr lang="en-US" dirty="0"/>
              <a:t>Interesting functions and Attributes:</a:t>
            </a:r>
          </a:p>
          <a:p>
            <a:pPr lvl="1"/>
            <a:r>
              <a:rPr lang="en-US" b="0" dirty="0"/>
              <a:t>mean(), median(), max(), </a:t>
            </a:r>
            <a:r>
              <a:rPr lang="en-US" b="0" dirty="0" err="1"/>
              <a:t>tshift</a:t>
            </a:r>
            <a:r>
              <a:rPr lang="en-US" b="0" dirty="0"/>
              <a:t>(), describe(), </a:t>
            </a:r>
            <a:r>
              <a:rPr lang="en-US" b="0" dirty="0" err="1"/>
              <a:t>dtype</a:t>
            </a:r>
            <a:endParaRPr lang="en-US" b="0" dirty="0"/>
          </a:p>
          <a:p>
            <a:pPr lvl="1"/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(), </a:t>
            </a:r>
            <a:r>
              <a:rPr lang="en-US" b="0" dirty="0" err="1"/>
              <a:t>value_counts</a:t>
            </a:r>
            <a:r>
              <a:rPr lang="en-US" b="0" dirty="0"/>
              <a:t>(), </a:t>
            </a:r>
            <a:r>
              <a:rPr lang="en-US" b="0" dirty="0" err="1"/>
              <a:t>isnull</a:t>
            </a:r>
            <a:r>
              <a:rPr lang="en-US" b="0" dirty="0"/>
              <a:t>(), </a:t>
            </a:r>
            <a:r>
              <a:rPr lang="en-US" b="0" dirty="0" err="1"/>
              <a:t>notnull</a:t>
            </a:r>
            <a:r>
              <a:rPr lang="en-US" b="0" dirty="0"/>
              <a:t>()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813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218247"/>
            <a:ext cx="6362700" cy="3248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0853" y="2046076"/>
            <a:ext cx="17809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sym typeface="Helvetica"/>
              </a:rPr>
              <a:t>Add series together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1185" y="3277135"/>
            <a:ext cx="2342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Add a number to a series</a:t>
            </a:r>
          </a:p>
        </p:txBody>
      </p:sp>
    </p:spTree>
    <p:extLst>
      <p:ext uri="{BB962C8B-B14F-4D97-AF65-F5344CB8AC3E}">
        <p14:creationId xmlns:p14="http://schemas.microsoft.com/office/powerpoint/2010/main" val="215790626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9045"/>
          </a:xfrm>
        </p:spPr>
        <p:txBody>
          <a:bodyPr/>
          <a:lstStyle/>
          <a:p>
            <a:r>
              <a:rPr lang="en-US" dirty="0"/>
              <a:t>More Pandas series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3" y="1059180"/>
            <a:ext cx="3057525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3" y="3040380"/>
            <a:ext cx="2495550" cy="208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4558" y="1757041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Which index has the minimum number?</a:t>
            </a:r>
          </a:p>
        </p:txBody>
      </p:sp>
      <p:sp>
        <p:nvSpPr>
          <p:cNvPr id="7" name="Rectangle 6"/>
          <p:cNvSpPr/>
          <p:nvPr/>
        </p:nvSpPr>
        <p:spPr>
          <a:xfrm>
            <a:off x="3381342" y="2405762"/>
            <a:ext cx="4919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add two series together, the result is a series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381341" y="3066574"/>
            <a:ext cx="4118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When you compare, you get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endParaRPr lang="en-US" sz="1600" dirty="0">
              <a:solidFill>
                <a:schemeClr val="accent5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41142" y="4248064"/>
            <a:ext cx="5287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If you index by a list of </a:t>
            </a:r>
            <a:r>
              <a:rPr lang="en-US" sz="1600" dirty="0" err="1">
                <a:solidFill>
                  <a:schemeClr val="accent5"/>
                </a:solidFill>
                <a:latin typeface="Garamond" panose="02020404030301010803" pitchFamily="18" charset="0"/>
              </a:rPr>
              <a:t>booleans</a:t>
            </a:r>
            <a:r>
              <a:rPr lang="en-US" sz="1600" dirty="0">
                <a:solidFill>
                  <a:schemeClr val="accent5"/>
                </a:solidFill>
                <a:latin typeface="Garamond" panose="02020404030301010803" pitchFamily="18" charset="0"/>
              </a:rPr>
              <a:t>, you get just the true ones</a:t>
            </a:r>
          </a:p>
        </p:txBody>
      </p:sp>
    </p:spTree>
    <p:extLst>
      <p:ext uri="{BB962C8B-B14F-4D97-AF65-F5344CB8AC3E}">
        <p14:creationId xmlns:p14="http://schemas.microsoft.com/office/powerpoint/2010/main" val="311694157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created by reading from CSV / Excel with </a:t>
            </a:r>
            <a:r>
              <a:rPr lang="en-US" dirty="0" err="1"/>
              <a:t>pandas.read_csv</a:t>
            </a:r>
            <a:r>
              <a:rPr lang="en-US" dirty="0"/>
              <a:t>()</a:t>
            </a:r>
          </a:p>
          <a:p>
            <a:pPr lvl="1"/>
            <a:r>
              <a:rPr lang="en-US" b="0" dirty="0"/>
              <a:t>See also </a:t>
            </a:r>
            <a:r>
              <a:rPr lang="en-US" b="0" dirty="0" err="1"/>
              <a:t>read_table</a:t>
            </a:r>
            <a:r>
              <a:rPr lang="en-US" b="0" dirty="0"/>
              <a:t>(), </a:t>
            </a:r>
            <a:r>
              <a:rPr lang="en-US" b="0" dirty="0" err="1"/>
              <a:t>read_excel</a:t>
            </a:r>
            <a:r>
              <a:rPr lang="en-US" b="0" dirty="0"/>
              <a:t>()…</a:t>
            </a:r>
          </a:p>
          <a:p>
            <a:r>
              <a:rPr lang="en-US" dirty="0"/>
              <a:t>Sometimes from a dictionary of Series</a:t>
            </a:r>
          </a:p>
          <a:p>
            <a:r>
              <a:rPr lang="en-US" dirty="0"/>
              <a:t>Have an </a:t>
            </a:r>
            <a:r>
              <a:rPr lang="en-US" i="1" dirty="0"/>
              <a:t>index</a:t>
            </a:r>
            <a:endParaRPr lang="en-US" dirty="0"/>
          </a:p>
          <a:p>
            <a:pPr lvl="1"/>
            <a:r>
              <a:rPr lang="en-US" dirty="0" err="1"/>
              <a:t>Autogenerated</a:t>
            </a:r>
            <a:r>
              <a:rPr lang="en-US" dirty="0"/>
              <a:t> from underlying Series if not specified</a:t>
            </a:r>
          </a:p>
          <a:p>
            <a:pPr lvl="1"/>
            <a:r>
              <a:rPr lang="en-US" dirty="0"/>
              <a:t>Drops other data if it is </a:t>
            </a:r>
            <a:r>
              <a:rPr lang="en-US" dirty="0" smtClean="0"/>
              <a:t>specified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85393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104"/>
            <a:ext cx="92583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4997" y="3331373"/>
            <a:ext cx="368049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with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dictionary of Series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38252803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363075" cy="4727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911" y="27655"/>
            <a:ext cx="438156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Some necessary requirements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4368" y="2355480"/>
            <a:ext cx="57087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by scraping the web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H="1">
            <a:off x="2866921" y="254000"/>
            <a:ext cx="1814617" cy="23019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565140" y="2187999"/>
            <a:ext cx="955641" cy="49041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54385894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Using Data Science Packages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/>
              <a:t>What are the steps in a Data Science project?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Installing and using pandas (pre-processing)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A first data science project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Discussion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Course Projects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Homework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  <a:p>
            <a:pPr marL="0" indent="0">
              <a:buClrTx/>
              <a:buSzPct val="100000"/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553"/>
            <a:ext cx="9363075" cy="2536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731" y="1198607"/>
            <a:ext cx="580928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 a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by reading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 CSV file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432" y="2019169"/>
            <a:ext cx="547145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It’s up two folders and then down into the “data” folder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37389" y="2367762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3875942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data in a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 </a:t>
            </a:r>
            <a:r>
              <a:rPr lang="en-US" i="1" dirty="0" smtClean="0">
                <a:latin typeface="Courier New"/>
                <a:cs typeface="Courier New"/>
              </a:rPr>
              <a:t>some </a:t>
            </a:r>
            <a:r>
              <a:rPr lang="en-US" i="1" dirty="0" err="1" smtClean="0">
                <a:latin typeface="Courier New"/>
                <a:cs typeface="Courier New"/>
              </a:rPr>
              <a:t>boolean</a:t>
            </a:r>
            <a:r>
              <a:rPr lang="en-US" i="1" dirty="0" smtClean="0">
                <a:latin typeface="Courier New"/>
                <a:cs typeface="Courier New"/>
              </a:rPr>
              <a:t> series </a:t>
            </a:r>
            <a:r>
              <a:rPr lang="en-US" dirty="0" smtClean="0">
                <a:latin typeface="Courier New"/>
                <a:cs typeface="Courier New"/>
              </a:rPr>
              <a:t>] </a:t>
            </a:r>
            <a:r>
              <a:rPr lang="mr-IN" b="0" dirty="0" smtClean="0"/>
              <a:t>–</a:t>
            </a:r>
            <a:r>
              <a:rPr lang="en-US" b="0" dirty="0" smtClean="0"/>
              <a:t> returns a </a:t>
            </a:r>
            <a:r>
              <a:rPr lang="en-US" b="0" dirty="0" err="1" smtClean="0"/>
              <a:t>dataframe</a:t>
            </a:r>
            <a:r>
              <a:rPr lang="en-US" b="0" dirty="0" smtClean="0"/>
              <a:t> with just the rows where the series has a “True”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one column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] </a:t>
            </a:r>
            <a:r>
              <a:rPr lang="mr-IN" b="0" dirty="0" smtClean="0"/>
              <a:t>–</a:t>
            </a:r>
            <a:r>
              <a:rPr lang="en-US" b="0" dirty="0" smtClean="0"/>
              <a:t> returns the column called “one column” as a Series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df.one_column</a:t>
            </a:r>
            <a:r>
              <a:rPr lang="en-US" dirty="0" smtClean="0"/>
              <a:t> </a:t>
            </a:r>
            <a:r>
              <a:rPr lang="mr-IN" b="0" dirty="0" smtClean="0"/>
              <a:t>–</a:t>
            </a:r>
            <a:r>
              <a:rPr lang="en-US" b="0" dirty="0" smtClean="0"/>
              <a:t> also returns the column called “</a:t>
            </a:r>
            <a:r>
              <a:rPr lang="en-US" b="0" dirty="0" err="1" smtClean="0"/>
              <a:t>one_column</a:t>
            </a:r>
            <a:r>
              <a:rPr lang="en-US" b="0" dirty="0" smtClean="0"/>
              <a:t>” as a series (but only works if there are no spaces or funny characters in the column name)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 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columnA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columnB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columnC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 ] ] </a:t>
            </a:r>
            <a:r>
              <a:rPr lang="mr-IN" b="0" dirty="0" smtClean="0"/>
              <a:t>–</a:t>
            </a:r>
            <a:r>
              <a:rPr lang="en-AU" b="0" dirty="0" smtClean="0"/>
              <a:t> returns a </a:t>
            </a:r>
            <a:r>
              <a:rPr lang="en-AU" b="0" dirty="0" err="1" smtClean="0"/>
              <a:t>dataframe</a:t>
            </a:r>
            <a:r>
              <a:rPr lang="en-AU" b="0" dirty="0" smtClean="0"/>
              <a:t> with just those three columns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urier New"/>
                <a:cs typeface="Courier New"/>
              </a:rPr>
              <a:t>df.loc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some value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] </a:t>
            </a:r>
            <a:r>
              <a:rPr lang="mr-IN" b="0" dirty="0"/>
              <a:t>–</a:t>
            </a:r>
            <a:r>
              <a:rPr lang="en-AU" b="0" dirty="0"/>
              <a:t> returns </a:t>
            </a:r>
            <a:r>
              <a:rPr lang="en-AU" b="0" dirty="0" smtClean="0"/>
              <a:t>(as a series) the row in the </a:t>
            </a:r>
            <a:r>
              <a:rPr lang="en-AU" b="0" dirty="0" err="1" smtClean="0"/>
              <a:t>dataframe</a:t>
            </a:r>
            <a:r>
              <a:rPr lang="en-AU" b="0" dirty="0" smtClean="0"/>
              <a:t> where the index is “some value”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9204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825"/>
            <a:ext cx="9363075" cy="3722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925" y="395724"/>
            <a:ext cx="110617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86011" y="878784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2830267" y="284049"/>
            <a:ext cx="156453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Boolean series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12529" y="767109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5655" y="261477"/>
            <a:ext cx="221855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List of column names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54929" y="744537"/>
            <a:ext cx="0" cy="4578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7552267" y="457016"/>
            <a:ext cx="18812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Calling a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dataframe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method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8492869" y="1052051"/>
            <a:ext cx="10" cy="17551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2411833" y="4700384"/>
            <a:ext cx="12952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Column title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3059446" y="4338274"/>
            <a:ext cx="0" cy="36211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3383301" y="4503971"/>
            <a:ext cx="240590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FF0000"/>
                </a:solidFill>
              </a:rPr>
              <a:t>Calling a series method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860284" y="4338274"/>
            <a:ext cx="395222" cy="18756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26783335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do this all the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column from something else: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/>
              <a:t>"</a:t>
            </a:r>
            <a:r>
              <a:rPr lang="en-US" dirty="0" smtClean="0">
                <a:latin typeface="Courier New"/>
                <a:cs typeface="Courier New"/>
              </a:rPr>
              <a:t>total</a:t>
            </a:r>
            <a:r>
              <a:rPr lang="mr-IN" dirty="0"/>
              <a:t>"</a:t>
            </a:r>
            <a:r>
              <a:rPr lang="en-US" dirty="0" smtClean="0">
                <a:latin typeface="Courier New"/>
                <a:cs typeface="Courier New"/>
              </a:rPr>
              <a:t>] = </a:t>
            </a:r>
            <a:r>
              <a:rPr lang="en-US" dirty="0" err="1" smtClean="0">
                <a:latin typeface="Courier New"/>
                <a:cs typeface="Courier New"/>
              </a:rPr>
              <a:t>df.columnA</a:t>
            </a:r>
            <a:r>
              <a:rPr lang="en-US" dirty="0" smtClean="0">
                <a:latin typeface="Courier New"/>
                <a:cs typeface="Courier New"/>
              </a:rPr>
              <a:t> + </a:t>
            </a:r>
            <a:r>
              <a:rPr lang="en-US" dirty="0" err="1" smtClean="0">
                <a:latin typeface="Courier New"/>
                <a:cs typeface="Courier New"/>
              </a:rPr>
              <a:t>columnB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df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mr-IN" dirty="0">
                <a:latin typeface="Courier New"/>
                <a:cs typeface="Courier New"/>
              </a:rPr>
              <a:t>"</a:t>
            </a:r>
            <a:r>
              <a:rPr lang="en-AU" dirty="0" err="1" smtClean="0">
                <a:latin typeface="Courier New"/>
                <a:cs typeface="Courier New"/>
              </a:rPr>
              <a:t>is_yes</a:t>
            </a:r>
            <a:r>
              <a:rPr lang="mr-IN" dirty="0">
                <a:latin typeface="Courier New"/>
                <a:cs typeface="Courier New"/>
              </a:rPr>
              <a:t>"</a:t>
            </a:r>
            <a:r>
              <a:rPr lang="en-AU" dirty="0" smtClean="0">
                <a:latin typeface="Courier New"/>
                <a:cs typeface="Courier New"/>
              </a:rPr>
              <a:t>] = (</a:t>
            </a:r>
          </a:p>
          <a:p>
            <a:pPr marL="40639" indent="0">
              <a:buNone/>
            </a:pPr>
            <a:r>
              <a:rPr lang="en-AU" dirty="0">
                <a:latin typeface="Courier New"/>
                <a:cs typeface="Courier New"/>
              </a:rPr>
              <a:t> </a:t>
            </a:r>
            <a:r>
              <a:rPr lang="en-AU" dirty="0" smtClean="0">
                <a:latin typeface="Courier New"/>
                <a:cs typeface="Courier New"/>
              </a:rPr>
              <a:t>    </a:t>
            </a:r>
            <a:r>
              <a:rPr lang="en-AU" dirty="0" err="1" smtClean="0">
                <a:latin typeface="Courier New"/>
                <a:cs typeface="Courier New"/>
              </a:rPr>
              <a:t>df.columnA.str.contains</a:t>
            </a:r>
            <a:r>
              <a:rPr lang="en-AU" dirty="0" smtClean="0">
                <a:latin typeface="Courier New"/>
                <a:cs typeface="Courier New"/>
              </a:rPr>
              <a:t>(</a:t>
            </a:r>
            <a:r>
              <a:rPr lang="mr-IN" dirty="0"/>
              <a:t>"</a:t>
            </a:r>
            <a:r>
              <a:rPr lang="en-AU" dirty="0" smtClean="0">
                <a:latin typeface="Courier New"/>
                <a:cs typeface="Courier New"/>
              </a:rPr>
              <a:t>yes</a:t>
            </a:r>
            <a:r>
              <a:rPr lang="mr-IN" dirty="0"/>
              <a:t>"</a:t>
            </a:r>
            <a:r>
              <a:rPr lang="en-AU" dirty="0" smtClean="0">
                <a:latin typeface="Courier New"/>
                <a:cs typeface="Courier New"/>
              </a:rPr>
              <a:t>) </a:t>
            </a:r>
          </a:p>
          <a:p>
            <a:pPr marL="40639" indent="0">
              <a:buNone/>
            </a:pPr>
            <a:r>
              <a:rPr lang="en-AU" dirty="0">
                <a:latin typeface="Courier New"/>
                <a:cs typeface="Courier New"/>
              </a:rPr>
              <a:t> </a:t>
            </a:r>
            <a:r>
              <a:rPr lang="en-AU" dirty="0" smtClean="0">
                <a:latin typeface="Courier New"/>
                <a:cs typeface="Courier New"/>
              </a:rPr>
              <a:t>       |</a:t>
            </a:r>
          </a:p>
          <a:p>
            <a:pPr marL="40639" indent="0">
              <a:buNone/>
            </a:pPr>
            <a:r>
              <a:rPr lang="en-AU" dirty="0">
                <a:latin typeface="Courier New"/>
                <a:cs typeface="Courier New"/>
              </a:rPr>
              <a:t> </a:t>
            </a:r>
            <a:r>
              <a:rPr lang="en-AU" dirty="0" smtClean="0">
                <a:latin typeface="Courier New"/>
                <a:cs typeface="Courier New"/>
              </a:rPr>
              <a:t>    </a:t>
            </a:r>
            <a:r>
              <a:rPr lang="en-AU" dirty="0" err="1" smtClean="0">
                <a:latin typeface="Courier New"/>
                <a:cs typeface="Courier New"/>
              </a:rPr>
              <a:t>df.columnA.str.contains</a:t>
            </a:r>
            <a:r>
              <a:rPr lang="en-AU" dirty="0" smtClean="0">
                <a:latin typeface="Courier New"/>
                <a:cs typeface="Courier New"/>
              </a:rPr>
              <a:t>(</a:t>
            </a:r>
            <a:r>
              <a:rPr lang="mr-IN" dirty="0"/>
              <a:t>"</a:t>
            </a:r>
            <a:r>
              <a:rPr lang="en-AU" dirty="0" smtClean="0">
                <a:latin typeface="Courier New"/>
                <a:cs typeface="Courier New"/>
              </a:rPr>
              <a:t>ok</a:t>
            </a:r>
            <a:r>
              <a:rPr lang="mr-IN" dirty="0"/>
              <a:t>"</a:t>
            </a:r>
            <a:r>
              <a:rPr lang="en-AU" dirty="0" smtClean="0">
                <a:latin typeface="Courier New"/>
                <a:cs typeface="Courier New"/>
              </a:rPr>
              <a:t>) </a:t>
            </a:r>
          </a:p>
          <a:p>
            <a:pPr marL="40639" indent="0">
              <a:buNone/>
            </a:pPr>
            <a:r>
              <a:rPr lang="en-AU" dirty="0">
                <a:latin typeface="Courier New"/>
                <a:cs typeface="Courier New"/>
              </a:rPr>
              <a:t>)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11576375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functions and attributes for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0" dirty="0" smtClean="0">
                <a:latin typeface="Courier New"/>
                <a:cs typeface="Courier New"/>
              </a:rPr>
              <a:t>shape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isnull</a:t>
            </a:r>
            <a:r>
              <a:rPr lang="en-US" b="0" dirty="0" smtClean="0">
                <a:latin typeface="Courier New"/>
                <a:cs typeface="Courier New"/>
              </a:rPr>
              <a:t>(), </a:t>
            </a:r>
            <a:r>
              <a:rPr lang="en-US" b="0" dirty="0" err="1" smtClean="0">
                <a:latin typeface="Courier New"/>
                <a:cs typeface="Courier New"/>
              </a:rPr>
              <a:t>notnull</a:t>
            </a:r>
            <a:r>
              <a:rPr lang="en-US" b="0" smtClean="0">
                <a:latin typeface="Courier New"/>
                <a:cs typeface="Courier New"/>
              </a:rPr>
              <a:t>()</a:t>
            </a:r>
            <a:endParaRPr lang="en-US" b="0" dirty="0">
              <a:latin typeface="Courier New"/>
              <a:cs typeface="Courier New"/>
            </a:endParaRPr>
          </a:p>
          <a:p>
            <a:pPr lvl="1"/>
            <a:r>
              <a:rPr lang="en-US" b="0" dirty="0">
                <a:latin typeface="Courier New"/>
                <a:cs typeface="Courier New"/>
              </a:rPr>
              <a:t>head(), tail(), sample(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  <a:endParaRPr lang="en-US" b="0" dirty="0">
              <a:latin typeface="Courier New"/>
              <a:cs typeface="Courier New"/>
            </a:endParaRPr>
          </a:p>
          <a:p>
            <a:pPr lvl="1"/>
            <a:r>
              <a:rPr lang="en-US" b="0" dirty="0">
                <a:latin typeface="Courier New"/>
                <a:cs typeface="Courier New"/>
              </a:rPr>
              <a:t>min(), max(), sum(), mean(), describe(), </a:t>
            </a:r>
            <a:endParaRPr lang="en-US" b="0" dirty="0" smtClean="0">
              <a:latin typeface="Courier New"/>
              <a:cs typeface="Courier New"/>
            </a:endParaRP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idxmin</a:t>
            </a:r>
            <a:r>
              <a:rPr lang="en-US" b="0" dirty="0">
                <a:latin typeface="Courier New"/>
                <a:cs typeface="Courier New"/>
              </a:rPr>
              <a:t>(), </a:t>
            </a:r>
            <a:r>
              <a:rPr lang="en-US" b="0" dirty="0" err="1">
                <a:latin typeface="Courier New"/>
                <a:cs typeface="Courier New"/>
              </a:rPr>
              <a:t>idxmax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), </a:t>
            </a:r>
            <a:r>
              <a:rPr lang="en-US" b="0" dirty="0" err="1" smtClean="0">
                <a:latin typeface="Courier New"/>
                <a:cs typeface="Courier New"/>
              </a:rPr>
              <a:t>value_counts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endParaRPr lang="en-US" b="0" dirty="0">
              <a:latin typeface="Courier New"/>
              <a:cs typeface="Courier New"/>
            </a:endParaRP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duplicated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i="1" dirty="0" err="1">
                <a:latin typeface="Courier New"/>
                <a:cs typeface="Courier New"/>
              </a:rPr>
              <a:t>columnname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groupby</a:t>
            </a:r>
            <a:r>
              <a:rPr lang="en-US" b="0" dirty="0">
                <a:latin typeface="Courier New"/>
                <a:cs typeface="Courier New"/>
              </a:rPr>
              <a:t>([</a:t>
            </a:r>
            <a:r>
              <a:rPr lang="en-US" b="0" i="1" dirty="0" err="1">
                <a:latin typeface="Courier New"/>
                <a:cs typeface="Courier New"/>
              </a:rPr>
              <a:t>columnname</a:t>
            </a:r>
            <a:r>
              <a:rPr lang="en-US" b="0" i="1" dirty="0">
                <a:latin typeface="Courier New"/>
                <a:cs typeface="Courier New"/>
              </a:rPr>
              <a:t>]</a:t>
            </a:r>
            <a:r>
              <a:rPr lang="en-US" b="0" dirty="0">
                <a:latin typeface="Courier New"/>
                <a:cs typeface="Courier New"/>
              </a:rPr>
              <a:t>) returns a </a:t>
            </a:r>
            <a:r>
              <a:rPr lang="en-US" b="0" dirty="0" err="1">
                <a:latin typeface="Courier New"/>
                <a:cs typeface="Courier New"/>
              </a:rPr>
              <a:t>DataFrameGroupBy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08626691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First Data Science Project</a:t>
            </a:r>
            <a:endParaRPr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37722" cy="522407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SYDNEY TRANSPORT DATA</a:t>
            </a:r>
            <a:endParaRPr dirty="0"/>
          </a:p>
        </p:txBody>
      </p:sp>
      <p:pic>
        <p:nvPicPr>
          <p:cNvPr id="2" name="Picture 1" descr="week1sydney-tick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2" y="1027602"/>
            <a:ext cx="6089463" cy="41405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2426" y="4060838"/>
            <a:ext cx="58439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>
                <a:solidFill>
                  <a:schemeClr val="accent3"/>
                </a:solidFill>
              </a:rPr>
              <a:t>http://</a:t>
            </a:r>
            <a:r>
              <a:rPr lang="en-AU" dirty="0" err="1">
                <a:solidFill>
                  <a:schemeClr val="accent3"/>
                </a:solidFill>
              </a:rPr>
              <a:t>visual.bts.nsw.gov.au</a:t>
            </a:r>
            <a:r>
              <a:rPr lang="en-AU" dirty="0">
                <a:solidFill>
                  <a:schemeClr val="accent3"/>
                </a:solidFill>
              </a:rPr>
              <a:t>/barrier/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00619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Train Station Barrier Counts 2004-2014.csv </a:t>
            </a:r>
            <a:endParaRPr dirty="0"/>
          </a:p>
        </p:txBody>
      </p:sp>
      <p:sp>
        <p:nvSpPr>
          <p:cNvPr id="174" name="Shape 174"/>
          <p:cNvSpPr/>
          <p:nvPr/>
        </p:nvSpPr>
        <p:spPr>
          <a:xfrm>
            <a:off x="454024" y="1429572"/>
            <a:ext cx="85857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endParaRPr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031942"/>
            <a:ext cx="10953482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tr-TR" sz="1000" b="0" dirty="0">
                <a:latin typeface="Courier"/>
                <a:cs typeface="Courier"/>
              </a:rPr>
              <a:t>CBD,Central,2014,6/05/2014,Yes,940,920,10390,42070,21400,30150,45370,16270,19010,7700,"97,110","97,110",1,101</a:t>
            </a:r>
          </a:p>
          <a:p>
            <a:pPr algn="l"/>
            <a:r>
              <a:rPr lang="en-US" sz="1000" b="0" dirty="0" err="1">
                <a:latin typeface="Courier"/>
                <a:cs typeface="Courier"/>
              </a:rPr>
              <a:t>CBD,Town</a:t>
            </a:r>
            <a:r>
              <a:rPr lang="en-US" sz="1000" b="0" dirty="0">
                <a:latin typeface="Courier"/>
                <a:cs typeface="Courier"/>
              </a:rPr>
              <a:t> Hall,2014,7/05/2014,Yes,880,880,6380,43210,16930,23550,43670,15270,21760,6720,"89,620","89,620",2,102</a:t>
            </a:r>
          </a:p>
          <a:p>
            <a:pPr algn="l"/>
            <a:r>
              <a:rPr lang="tr-TR" sz="1000" b="0" dirty="0">
                <a:latin typeface="Courier"/>
                <a:cs typeface="Courier"/>
              </a:rPr>
              <a:t>CBD,Wynyard,2014,20/05/2014,Yes,590,570,4710,39620,9200,11180,35010,6510,10690,2330,"60,200","60,200",3,103</a:t>
            </a:r>
          </a:p>
          <a:p>
            <a:pPr algn="l"/>
            <a:r>
              <a:rPr lang="fi-FI" sz="1000" b="0" dirty="0">
                <a:latin typeface="Courier"/>
                <a:cs typeface="Courier"/>
              </a:rPr>
              <a:t>Western,Parramatta,2014,19/11/2014,Yes,660,330,7790,13700,7400,7020,14960,8660,4150,5260,"34,960","34,960",4,905</a:t>
            </a:r>
          </a:p>
          <a:p>
            <a:pPr algn="l"/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Shore,North</a:t>
            </a:r>
            <a:r>
              <a:rPr lang="en-US" sz="1000" b="0" dirty="0">
                <a:latin typeface="Courier"/>
                <a:cs typeface="Courier"/>
              </a:rPr>
              <a:t> Sydney,2014,19/08/2014,Yes,270,270,2340,18340,4450,5590,17760,3050,3790,1360,"28,610","28,610",5,1402</a:t>
            </a:r>
          </a:p>
          <a:p>
            <a:r>
              <a:rPr lang="de-DE" sz="1000" b="0" dirty="0">
                <a:latin typeface="Courier"/>
                <a:cs typeface="Courier"/>
              </a:rPr>
              <a:t>CBD,Redfern,2014,1/05/2014,Yes,250,250,3910,10690,5350,8170,12510,4250,3660,2320,"25,680","25,680",6,108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Shore,Chatswood,2014,19/08/2014,Yes,210,200,5030,8200,4710,4930,9430,6000,2820,2860,"22,200","22,200",7,1407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Suburbs,Bondi</a:t>
            </a:r>
            <a:r>
              <a:rPr lang="en-US" sz="1000" b="0" dirty="0">
                <a:latin typeface="Courier"/>
                <a:cs typeface="Courier"/>
              </a:rPr>
              <a:t> Junction,2014,2/09/2014,Yes,210,210,10150,4350,4370,4600,5240,8330,1910,4380,"21,880","21,880",8,203</a:t>
            </a:r>
          </a:p>
          <a:p>
            <a:r>
              <a:rPr lang="de-DE" sz="1000" b="0" dirty="0" err="1">
                <a:latin typeface="Courier"/>
                <a:cs typeface="Courier"/>
              </a:rPr>
              <a:t>Inner</a:t>
            </a:r>
            <a:r>
              <a:rPr lang="de-DE" sz="1000" b="0" dirty="0">
                <a:latin typeface="Courier"/>
                <a:cs typeface="Courier"/>
              </a:rPr>
              <a:t> West,Strathfield,2014,9/09/2014,Yes,190,190,7900,4050,4980,3950,5540,7230,2100,5280,"20,710","20,710",9,1110</a:t>
            </a:r>
          </a:p>
          <a:p>
            <a:r>
              <a:rPr lang="tr-TR" sz="1000" b="0" dirty="0" err="1">
                <a:latin typeface="Courier"/>
                <a:cs typeface="Courier"/>
              </a:rPr>
              <a:t>CBD,Circular</a:t>
            </a:r>
            <a:r>
              <a:rPr lang="tr-TR" sz="1000" b="0" dirty="0">
                <a:latin typeface="Courier"/>
                <a:cs typeface="Courier"/>
              </a:rPr>
              <a:t> Quay,2014,22/05/2014,Yes,200,200,2110,8750,4340,6710,9910,3380,4070,1600,"20,630","20,630",10,104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CBD,Martin</a:t>
            </a:r>
            <a:r>
              <a:rPr lang="en-US" sz="1000" b="0" dirty="0">
                <a:latin typeface="Courier"/>
                <a:cs typeface="Courier"/>
              </a:rPr>
              <a:t> Place,2014,27/05/2014,Yes,200,190,590,14250,2900,3420,12340,1790,4600,970,"20,630","20,630",10,107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Illawarra,Hurstville,2014,28/05/2014,Yes,160,160,7790,2200,5230,4180,3840,7450,1270,4290,"18,290","18,290",12,310</a:t>
            </a:r>
          </a:p>
          <a:p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Shore,St</a:t>
            </a:r>
            <a:r>
              <a:rPr lang="en-US" sz="1000" b="0" dirty="0">
                <a:latin typeface="Courier"/>
                <a:cs typeface="Courier"/>
              </a:rPr>
              <a:t> Leonards,2014,27/05/2014,Yes,170,170,3420,8900,3090,3310,8780,3230,2130,1990,"17,590","17,590",13,1405</a:t>
            </a:r>
          </a:p>
          <a:p>
            <a:r>
              <a:rPr lang="en-US" sz="1000" b="0" dirty="0">
                <a:latin typeface="Courier"/>
                <a:cs typeface="Courier"/>
              </a:rPr>
              <a:t>Western,Blacktown,2014,14/10/2014,Yes,190,210,6460,3370,4270,3450,4600,7090,1040,2450,"16,560","16,560",14,911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West,Burwood,2014,9/09/2014,Yes,140,140,4850,2930,4470,3670,4020,5060,1510,3190,"14,990","14,990",15,1109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Suburbs,Kings</a:t>
            </a:r>
            <a:r>
              <a:rPr lang="en-US" sz="1000" b="0" dirty="0">
                <a:latin typeface="Courier"/>
                <a:cs typeface="Courier"/>
              </a:rPr>
              <a:t> Cross,2014,3/09/2013,No,120,120,3690,3820,3110,2670,4400,3640,1550,2620,"12,870","12,870",16,201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Shore,Hornsby,2014,14/05/2014,Yes,210,100,5550,2260,3060,2390,2750,5200,680,2290,"12,250","12,250",17,1417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West,Ashfield,2014,4/09/2013,No,100,100,5090,2010,2690,2220,2500,4500,820,2370,"11,200","11,200",18,1107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Illawarra,Kogarah,2014,19/06/2014,Yes,90,100,4000,2970,3150,2320,3210,3450,650,2260,"11,100","11,100",19,307</a:t>
            </a:r>
          </a:p>
          <a:p>
            <a:r>
              <a:rPr lang="en-US" sz="1000" b="0" dirty="0">
                <a:latin typeface="Courier"/>
                <a:cs typeface="Courier"/>
              </a:rPr>
              <a:t>South,Lidcombe,2014,5/06/2014,Yes,100,100,4570,1620,2870,2210,2550,3900,820,3080,"10,910","10,910",20,702</a:t>
            </a:r>
          </a:p>
          <a:p>
            <a:r>
              <a:rPr lang="en-US" sz="1000" b="0" dirty="0">
                <a:latin typeface="Courier"/>
                <a:cs typeface="Courier"/>
              </a:rPr>
              <a:t>Western,Auburn,2014,19/11/2014,Yes,130,60,3880,1790,3220,2900,2700,3890,960,2260,"10,890","10,890",21,901</a:t>
            </a:r>
          </a:p>
          <a:p>
            <a:r>
              <a:rPr lang="en-US" sz="1000" b="0" dirty="0">
                <a:latin typeface="Courier"/>
                <a:cs typeface="Courier"/>
              </a:rPr>
              <a:t>CBD,Museum,2014,22/05/2014,Yes,100,100,800,6290,2220,2340,5980,1230,1760,910,"10,860","10,860",22,106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Strathfield,Epping,2014,21/05/2014,Yes,170,90,5700,1580,2130,1600,1970,4920,600,2380,"10,570","10,570",23,1208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Macquarie </a:t>
            </a:r>
            <a:r>
              <a:rPr lang="en-US" sz="1000" b="0" dirty="0" err="1">
                <a:latin typeface="Courier"/>
                <a:cs typeface="Courier"/>
              </a:rPr>
              <a:t>Park,Macquarie</a:t>
            </a:r>
            <a:r>
              <a:rPr lang="en-US" sz="1000" b="0" dirty="0">
                <a:latin typeface="Courier"/>
                <a:cs typeface="Courier"/>
              </a:rPr>
              <a:t> University,2014,21/05/2014,Yes,100,100,1310,3220,2570,3940,4530,1970,1580,860,"10,090","10,090",24,1303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CBD,St</a:t>
            </a:r>
            <a:r>
              <a:rPr lang="en-US" sz="1000" b="0" dirty="0">
                <a:latin typeface="Courier"/>
                <a:cs typeface="Courier"/>
              </a:rPr>
              <a:t> James,2014,27/05/2014,Yes,100,90,780,5880,1900,2160,5630,1120,1440,580,"9,850","9,850",25,105</a:t>
            </a:r>
          </a:p>
          <a:p>
            <a:r>
              <a:rPr lang="en-US" sz="1000" b="0" dirty="0">
                <a:latin typeface="Courier"/>
                <a:cs typeface="Courier"/>
              </a:rPr>
              <a:t>Illawarra,Rockdale,2014,28/05/2014,Yes,90,90,4660,780,2610,2170,1670,3770,610,2820,"9,640","9,640",26,306</a:t>
            </a:r>
          </a:p>
          <a:p>
            <a:r>
              <a:rPr lang="en-US" sz="1000" b="0" dirty="0">
                <a:latin typeface="Courier"/>
                <a:cs typeface="Courier"/>
              </a:rPr>
              <a:t>South,Cabramatta,2014,11/06/2014,Yes,150,80,3780,1070,2760,2820,1750,3760,290,1000,"8,730","8,730",27,708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6561" y="4801265"/>
            <a:ext cx="267651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data/</a:t>
            </a:r>
            <a:r>
              <a:rPr lang="en-US" dirty="0" err="1"/>
              <a:t>s</a:t>
            </a:r>
            <a:r>
              <a:rPr kumimoji="0" lang="en-US" sz="23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ydtrains.csv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823154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5050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FIND THE LEAST BUSY TRAIN STATION IN 2014</a:t>
            </a:r>
            <a:r>
              <a:rPr dirty="0"/>
              <a:t>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/>
              <a:t>We’ll use:</a:t>
            </a:r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 smtClean="0"/>
              <a:t>read_csv</a:t>
            </a:r>
            <a:endParaRPr lang="en-AU" dirty="0"/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/>
              <a:t>idxmin</a:t>
            </a:r>
            <a:endParaRPr lang="en-AU" dirty="0"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you should know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numbers into range categories:</a:t>
            </a:r>
          </a:p>
          <a:p>
            <a:pPr lvl="1"/>
            <a:r>
              <a:rPr lang="en-US" dirty="0" err="1"/>
              <a:t>pandas.qcut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“Quartile Cut” / “Quintile Cut”</a:t>
            </a:r>
          </a:p>
          <a:p>
            <a:pPr lvl="1"/>
            <a:r>
              <a:rPr lang="en-US" dirty="0" err="1"/>
              <a:t>pandas.cut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Equal-range cuts</a:t>
            </a:r>
          </a:p>
          <a:p>
            <a:r>
              <a:rPr lang="en-US" dirty="0"/>
              <a:t>Cross-join two </a:t>
            </a:r>
            <a:r>
              <a:rPr lang="en-US" dirty="0" err="1"/>
              <a:t>DataFrames</a:t>
            </a:r>
            <a:r>
              <a:rPr lang="en-US" dirty="0"/>
              <a:t> into another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pandas.merge</a:t>
            </a:r>
            <a:r>
              <a:rPr lang="en-US" dirty="0"/>
              <a:t>()</a:t>
            </a:r>
          </a:p>
          <a:p>
            <a:pPr lvl="2"/>
            <a:r>
              <a:rPr lang="en-US" b="0" dirty="0"/>
              <a:t>Uses index by default, can use </a:t>
            </a:r>
            <a:r>
              <a:rPr lang="en-US" b="0" dirty="0">
                <a:latin typeface="Courier"/>
                <a:cs typeface="Courier"/>
              </a:rPr>
              <a:t>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left_on</a:t>
            </a:r>
            <a:r>
              <a:rPr lang="en-US" b="0" dirty="0"/>
              <a:t> / </a:t>
            </a:r>
            <a:r>
              <a:rPr lang="en-US" b="0" dirty="0" err="1">
                <a:latin typeface="Courier"/>
                <a:cs typeface="Courier"/>
              </a:rPr>
              <a:t>right_on</a:t>
            </a:r>
            <a:r>
              <a:rPr lang="en-US" b="0" dirty="0"/>
              <a:t> to join on other columns</a:t>
            </a:r>
          </a:p>
          <a:p>
            <a:r>
              <a:rPr lang="en-US" dirty="0"/>
              <a:t>Make an index of dates and times</a:t>
            </a:r>
          </a:p>
          <a:p>
            <a:pPr lvl="1"/>
            <a:r>
              <a:rPr lang="en-US" dirty="0" err="1"/>
              <a:t>pandas.date_range</a:t>
            </a:r>
            <a:r>
              <a:rPr lang="en-US" dirty="0"/>
              <a:t>(start, end, periods, 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2"/>
            <a:r>
              <a:rPr lang="en-US" b="0" dirty="0"/>
              <a:t>Can do business hours / </a:t>
            </a:r>
            <a:r>
              <a:rPr lang="en-US" b="0" dirty="0" err="1"/>
              <a:t>timezones</a:t>
            </a:r>
            <a:r>
              <a:rPr lang="en-US" b="0" dirty="0"/>
              <a:t> / etc.</a:t>
            </a:r>
          </a:p>
          <a:p>
            <a:r>
              <a:rPr lang="en-US" b="0" dirty="0"/>
              <a:t>Pandas can import Google Analytics, World Bank data, Yahoo Finance</a:t>
            </a:r>
          </a:p>
        </p:txBody>
      </p:sp>
    </p:spTree>
    <p:extLst>
      <p:ext uri="{BB962C8B-B14F-4D97-AF65-F5344CB8AC3E}">
        <p14:creationId xmlns:p14="http://schemas.microsoft.com/office/powerpoint/2010/main" val="111704652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USING DATA SCIENCE PACKAGES</a:t>
            </a:r>
            <a:r>
              <a:rPr lang="en-AU" dirty="0"/>
              <a:t/>
            </a:r>
            <a:br>
              <a:rPr lang="en-AU" dirty="0"/>
            </a:br>
            <a:r>
              <a:rPr lang="en-AU" sz="2400" dirty="0"/>
              <a:t>(What software will we be using?)</a:t>
            </a:r>
            <a:endParaRPr sz="2400"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69591896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Cheat Sheet in resources/week1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 smtClean="0"/>
              <a:t>Notes.pdf</a:t>
            </a:r>
            <a:endParaRPr lang="en-US" dirty="0" smtClean="0"/>
          </a:p>
          <a:p>
            <a:r>
              <a:rPr lang="en-US" dirty="0" err="1" smtClean="0"/>
              <a:t>Pandas_Cheat_Sheet.pdf</a:t>
            </a:r>
            <a:endParaRPr lang="en-US" dirty="0"/>
          </a:p>
          <a:p>
            <a:endParaRPr lang="en-US" b="0" dirty="0" smtClean="0"/>
          </a:p>
          <a:p>
            <a:endParaRPr lang="en-US" b="0" dirty="0"/>
          </a:p>
          <a:p>
            <a:endParaRPr lang="en-US" b="0" dirty="0"/>
          </a:p>
          <a:p>
            <a:pPr marL="332740" lvl="2" indent="0">
              <a:buNone/>
            </a:pPr>
            <a:r>
              <a:rPr lang="en-US" b="0" dirty="0" smtClean="0"/>
              <a:t>You don’t need to know everything[*]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pPr marL="40639" indent="0">
              <a:buNone/>
            </a:pPr>
            <a:r>
              <a:rPr lang="en-US" b="0" dirty="0" smtClean="0"/>
              <a:t>[*] Unless you are a teenager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11140971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lang="en-AU" dirty="0"/>
              <a:t>PANDAS</a:t>
            </a:r>
            <a:r>
              <a:rPr dirty="0"/>
              <a:t> 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1" y="2641533"/>
            <a:ext cx="2560426" cy="1600267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3321760" y="3175000"/>
            <a:ext cx="4889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</a:rPr>
              <a:t>l</a:t>
            </a: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abs/Week 1/Lab</a:t>
            </a:r>
            <a:r>
              <a:rPr kumimoji="0" lang="en-US" sz="23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1 – </a:t>
            </a:r>
            <a:r>
              <a:rPr kumimoji="0" lang="en-US" sz="2300" b="1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Pandas.ipynb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/>
              <a:t>HOMEWORK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/>
              <a:t>Homework</a:t>
            </a:r>
            <a:r>
              <a:rPr lang="en-AU" sz="1900" dirty="0"/>
              <a:t>1.ipynb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CHOOSE PYTHON?</a:t>
            </a:r>
          </a:p>
        </p:txBody>
      </p:sp>
      <p:sp>
        <p:nvSpPr>
          <p:cNvPr id="198" name="Shape 198"/>
          <p:cNvSpPr/>
          <p:nvPr/>
        </p:nvSpPr>
        <p:spPr>
          <a:xfrm>
            <a:off x="464184" y="1897920"/>
            <a:ext cx="6400801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Batteries Included: Large collection of built in libraries e.g. SciKit, Pandas, Theano, etc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Simple and clean syntax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General purpose language: lots of people outside of data science will be able to work with it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3857" y="1772920"/>
            <a:ext cx="2032001" cy="736601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9301" t="6778" r="29301" b="6778"/>
          <a:stretch>
            <a:fillRect/>
          </a:stretch>
        </p:blipFill>
        <p:spPr>
          <a:xfrm>
            <a:off x="6641385" y="2538970"/>
            <a:ext cx="2217009" cy="1939778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341898631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PACKAGES?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2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Packages are libraries of code written to solve a particular set of problems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In Python there are many related to data science including Pandas, SciKit Learn, Numpy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These are installed and managed with PIP (Pip Installs Packages)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sz="2000" b="0">
                <a:latin typeface="PT Mono"/>
                <a:ea typeface="PT Mono"/>
                <a:cs typeface="PT Mono"/>
                <a:sym typeface="PT Mono"/>
              </a:defRPr>
            </a:pPr>
            <a:r>
              <a:t>pip install some-package-name</a:t>
            </a:r>
          </a:p>
        </p:txBody>
      </p:sp>
    </p:spTree>
    <p:extLst>
      <p:ext uri="{BB962C8B-B14F-4D97-AF65-F5344CB8AC3E}">
        <p14:creationId xmlns:p14="http://schemas.microsoft.com/office/powerpoint/2010/main" val="3439230489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PACKAGES DO YOU NEED?</a:t>
            </a:r>
          </a:p>
        </p:txBody>
      </p:sp>
      <p:sp>
        <p:nvSpPr>
          <p:cNvPr id="226" name="Shape 226"/>
          <p:cNvSpPr/>
          <p:nvPr/>
        </p:nvSpPr>
        <p:spPr>
          <a:xfrm>
            <a:off x="464184" y="1325562"/>
            <a:ext cx="8434706" cy="272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pandas: manipulate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SciPy / NumPy: scientific computing and numerical calculations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scikit-learn: use machine learning methods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matplotlib: visualise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statsmodels: perform statistical tests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Beautiful Soup: read in XML and HTML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iPython: interactive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11463208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000"/>
            </a:pPr>
            <a:r>
              <a:t>WHAT ARE THE STEPS IN A</a:t>
            </a:r>
          </a:p>
          <a:p>
            <a:pPr marL="27728" marR="27728" defTabSz="914400">
              <a:lnSpc>
                <a:spcPct val="70000"/>
              </a:lnSpc>
              <a:defRPr sz="6000"/>
            </a:pPr>
            <a:r>
              <a:t>DATA SCIENCE PROJECT?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41781080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as lazy as possible</a:t>
            </a:r>
          </a:p>
          <a:p>
            <a:r>
              <a:rPr lang="en-US" dirty="0"/>
              <a:t>Try to find pre-packaged software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b="0" dirty="0"/>
              <a:t>This is why we are using python and python data science libraries.</a:t>
            </a:r>
          </a:p>
        </p:txBody>
      </p:sp>
    </p:spTree>
    <p:extLst>
      <p:ext uri="{BB962C8B-B14F-4D97-AF65-F5344CB8AC3E}">
        <p14:creationId xmlns:p14="http://schemas.microsoft.com/office/powerpoint/2010/main" val="102738403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215" y="0"/>
            <a:ext cx="5194645" cy="525780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180284306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1811</Words>
  <Application>Microsoft Macintosh PowerPoint</Application>
  <PresentationFormat>Custom</PresentationFormat>
  <Paragraphs>232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DATA SCIENCE 10 WEEK PART TIME COURSE  Week 1c - Pandas</vt:lpstr>
      <vt:lpstr>AGENDA</vt:lpstr>
      <vt:lpstr>USING DATA SCIENCE PACKAGES (What software will we be using?)</vt:lpstr>
      <vt:lpstr>WHY CHOOSE PYTHON?</vt:lpstr>
      <vt:lpstr>WHAT ARE PACKAGES?</vt:lpstr>
      <vt:lpstr>WHAT PACKAGES DO YOU NEED?</vt:lpstr>
      <vt:lpstr>WHAT ARE THE STEPS IN A DATA SCIENCE PROJECT?</vt:lpstr>
      <vt:lpstr>Step 0.</vt:lpstr>
      <vt:lpstr>PowerPoint Presentation</vt:lpstr>
      <vt:lpstr>Predictive Modelling Workflow</vt:lpstr>
      <vt:lpstr>Pandas (Python Data Analysis Library)</vt:lpstr>
      <vt:lpstr>PowerPoint Presentation</vt:lpstr>
      <vt:lpstr>Pandas Data Types</vt:lpstr>
      <vt:lpstr>Series</vt:lpstr>
      <vt:lpstr>Example code</vt:lpstr>
      <vt:lpstr>More Pandas series examples</vt:lpstr>
      <vt:lpstr>Dataframes</vt:lpstr>
      <vt:lpstr>PowerPoint Presentation</vt:lpstr>
      <vt:lpstr>PowerPoint Presentation</vt:lpstr>
      <vt:lpstr>PowerPoint Presentation</vt:lpstr>
      <vt:lpstr>Selecting data in a dataframe</vt:lpstr>
      <vt:lpstr>PowerPoint Presentation</vt:lpstr>
      <vt:lpstr>We do this all the time…</vt:lpstr>
      <vt:lpstr>Useful functions and attributes for DataFrames</vt:lpstr>
      <vt:lpstr>First Data Science Project</vt:lpstr>
      <vt:lpstr>SYDNEY TRANSPORT DATA</vt:lpstr>
      <vt:lpstr>Train Station Barrier Counts 2004-2014.csv </vt:lpstr>
      <vt:lpstr>FIND THE LEAST BUSY TRAIN STATION IN 2014?</vt:lpstr>
      <vt:lpstr>Other things you should know</vt:lpstr>
      <vt:lpstr>Pandas Cheat Sheet in resources/week1</vt:lpstr>
      <vt:lpstr>PANDAS LAB</vt:lpstr>
      <vt:lpstr>HOMEWORK  Homework1.ipynb Due next Friday I will review within 7 days Counts to letter of completion (Will be easy)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40</cp:revision>
  <dcterms:modified xsi:type="dcterms:W3CDTF">2017-02-09T03:26:13Z</dcterms:modified>
</cp:coreProperties>
</file>